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9DD1F-CB6A-47B9-9605-DE4D80839EB8}" type="datetimeFigureOut">
              <a:rPr lang="ru-RU" smtClean="0"/>
              <a:t>10.10.2010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A3E03-9E4D-4935-9162-24ADCFD9FD54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A3E03-9E4D-4935-9162-24ADCFD9FD5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10.10.2010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10.10.2010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10.10.2010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10.10.2010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10.10.2010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10.10.2010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10.10.2010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10.10.2010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10.10.2010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10.10.2010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10.10.2010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10.10.2010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6380" y="2786058"/>
            <a:ext cx="3457572" cy="78581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СП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ІЛКУВАННЯ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072066" y="3929066"/>
            <a:ext cx="4071934" cy="2928934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процес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встановлення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контактів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між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людьми,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породжуваний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потребами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спільної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включає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себе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обмін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інформацією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вироблення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єдиної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стратегії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взаємодії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взаємним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сприйняттям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спробами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впливу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один на одного.</a:t>
            </a: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05005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нопка дії: повернення 4">
            <a:hlinkClick r:id="" action="ppaction://hlinkshowjump?jump=lastslideviewed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82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4810" cy="6858000"/>
          </a:xfrm>
          <a:prstGeom prst="rect">
            <a:avLst/>
          </a:prstGeom>
        </p:spPr>
      </p:pic>
      <p:pic>
        <p:nvPicPr>
          <p:cNvPr id="5" name="Рисунок 4" descr="razgov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0"/>
            <a:ext cx="4929190" cy="6858000"/>
          </a:xfrm>
          <a:prstGeom prst="rect">
            <a:avLst/>
          </a:prstGeom>
        </p:spPr>
      </p:pic>
      <p:sp>
        <p:nvSpPr>
          <p:cNvPr id="6" name="Кнопка дії: повернення 5">
            <a:hlinkClick r:id="" action="ppaction://hlinkshowjump?jump=lastslideviewed" highlightClick="1"/>
          </p:cNvPr>
          <p:cNvSpPr/>
          <p:nvPr/>
        </p:nvSpPr>
        <p:spPr>
          <a:xfrm>
            <a:off x="8572528" y="6572272"/>
            <a:ext cx="571472" cy="2857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нопка дії: повернення 3">
            <a:hlinkClick r:id="" action="ppaction://hlinkshowjump?jump=lastslideviewed" highlightClick="1"/>
          </p:cNvPr>
          <p:cNvSpPr/>
          <p:nvPr/>
        </p:nvSpPr>
        <p:spPr>
          <a:xfrm>
            <a:off x="8358214" y="6500834"/>
            <a:ext cx="785786" cy="3571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нопка дії: повернення 4">
            <a:hlinkClick r:id="" action="ppaction://hlinkshowjump?jump=lastslideviewed" highlightClick="1"/>
          </p:cNvPr>
          <p:cNvSpPr/>
          <p:nvPr/>
        </p:nvSpPr>
        <p:spPr>
          <a:xfrm>
            <a:off x="8215338" y="6500834"/>
            <a:ext cx="928662" cy="3571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КОМУНІКАБЕЛЬНІСТЬ – ЦЕ ТАЛАНТ ЩИРОСТІ СПІЛКУВАННЯ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24" cy="40433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     </a:t>
            </a:r>
            <a:r>
              <a:rPr lang="uk-UA" b="1" dirty="0" smtClean="0"/>
              <a:t>Комунікабельність -</a:t>
            </a:r>
            <a:r>
              <a:rPr lang="ru-RU" b="1" dirty="0" smtClean="0"/>
              <a:t> </a:t>
            </a:r>
            <a:r>
              <a:rPr lang="uk-UA" b="1" dirty="0" smtClean="0"/>
              <a:t>готовність і вміння легко встановлювати, підтримувати і зберігати позитивні контакти у спілкуванні і взаємодії з оточуючими.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</a:t>
            </a:r>
            <a:r>
              <a:rPr lang="uk-UA" dirty="0" smtClean="0"/>
              <a:t> </a:t>
            </a:r>
            <a:r>
              <a:rPr lang="uk-UA" dirty="0" smtClean="0"/>
              <a:t>Комунікабельність - це вміння знаходити спільну мову з людьми різних поглядів, переконань, національностей.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ru-RU" dirty="0" smtClean="0"/>
              <a:t>• </a:t>
            </a:r>
            <a:r>
              <a:rPr lang="uk-UA" dirty="0" smtClean="0"/>
              <a:t>Комунікабельність </a:t>
            </a:r>
            <a:r>
              <a:rPr lang="uk-UA" dirty="0" smtClean="0"/>
              <a:t>- це талант розуміння оточуючих людей, переконливість мови і гострота думки.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ru-RU" dirty="0" smtClean="0"/>
              <a:t>• </a:t>
            </a:r>
            <a:r>
              <a:rPr lang="uk-UA" dirty="0" smtClean="0"/>
              <a:t>Комунікабельність </a:t>
            </a:r>
            <a:r>
              <a:rPr lang="uk-UA" dirty="0" smtClean="0"/>
              <a:t>- це вміння знаходити точки дотику з найскладніших питань і на їх основі виробляти компроміс.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ru-RU" dirty="0" smtClean="0"/>
              <a:t>• </a:t>
            </a:r>
            <a:r>
              <a:rPr lang="uk-UA" dirty="0" smtClean="0"/>
              <a:t>Комунікабельність </a:t>
            </a:r>
            <a:r>
              <a:rPr lang="uk-UA" dirty="0" smtClean="0"/>
              <a:t>- це якість характеру, що допомагає збагатити й особисте життя, і ділові контакти.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ru-RU" dirty="0" smtClean="0"/>
              <a:t>• </a:t>
            </a:r>
            <a:r>
              <a:rPr lang="uk-UA" dirty="0" smtClean="0"/>
              <a:t>Комунікабельність </a:t>
            </a:r>
            <a:r>
              <a:rPr lang="uk-UA" dirty="0" smtClean="0"/>
              <a:t>- це широкий кругозір і вміння ним користуватися плюс велика особиста чарівність людини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                                                                                            </a:t>
            </a:r>
            <a:r>
              <a:rPr lang="uk-UA" sz="800" dirty="0" smtClean="0">
                <a:hlinkClick r:id="rId2" action="ppaction://hlinksldjump"/>
              </a:rPr>
              <a:t>МАЛЮНОК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 ДОСЯГТИ КОМУНІКАБЕЛЬНОСТІ: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51149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dirty="0" err="1" smtClean="0"/>
              <a:t>•Сімейне</a:t>
            </a:r>
            <a:r>
              <a:rPr lang="uk-UA" dirty="0" smtClean="0"/>
              <a:t> </a:t>
            </a:r>
            <a:r>
              <a:rPr lang="uk-UA" dirty="0" smtClean="0"/>
              <a:t>виховання. Батьки, радо приймають гостей, що показують дітям приклад дружелюбності та відкритості - таким чином виховують у дітях комунікабельність.</a:t>
            </a:r>
            <a:br>
              <a:rPr lang="uk-UA" dirty="0" smtClean="0"/>
            </a:br>
            <a:r>
              <a:rPr lang="uk-UA" dirty="0" err="1" smtClean="0"/>
              <a:t>•Інтерес</a:t>
            </a:r>
            <a:r>
              <a:rPr lang="uk-UA" dirty="0" smtClean="0"/>
              <a:t> </a:t>
            </a:r>
            <a:r>
              <a:rPr lang="uk-UA" dirty="0" smtClean="0"/>
              <a:t>до людей. Тільки щиро цікавлячись оточуючими, намагаючись зрозуміти їх бажання, надії, страхи - можливо розвинути в собі комунікабельність.</a:t>
            </a:r>
            <a:br>
              <a:rPr lang="uk-UA" dirty="0" smtClean="0"/>
            </a:br>
            <a:r>
              <a:rPr lang="uk-UA" dirty="0" smtClean="0"/>
              <a:t> • </a:t>
            </a:r>
            <a:r>
              <a:rPr lang="uk-UA" dirty="0" smtClean="0"/>
              <a:t>Спілкування</a:t>
            </a:r>
            <a:r>
              <a:rPr lang="uk-UA" dirty="0" smtClean="0"/>
              <a:t>. Спілкуючись з різними людьми, людина «тренує» свою комунікабельність.</a:t>
            </a:r>
            <a:br>
              <a:rPr lang="uk-UA" dirty="0" smtClean="0"/>
            </a:br>
            <a:r>
              <a:rPr lang="uk-UA" dirty="0" smtClean="0"/>
              <a:t> • </a:t>
            </a:r>
            <a:r>
              <a:rPr lang="uk-UA" dirty="0" smtClean="0"/>
              <a:t>Розширення </a:t>
            </a:r>
            <a:r>
              <a:rPr lang="uk-UA" dirty="0" smtClean="0"/>
              <a:t>кругозору. Читання, освіта - все, що розширює кругозір, - додає людині впевненості і, як наслідок, допомагає розвитку комунікабельності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                                                                                       </a:t>
            </a:r>
            <a:r>
              <a:rPr lang="uk-UA" dirty="0" smtClean="0">
                <a:hlinkClick r:id="rId2" action="ppaction://hlinksldjump"/>
              </a:rPr>
              <a:t> </a:t>
            </a:r>
            <a:r>
              <a:rPr lang="uk-UA" sz="800" dirty="0" smtClean="0">
                <a:hlinkClick r:id="rId2" action="ppaction://hlinksldjump"/>
              </a:rPr>
              <a:t>малюнок</a:t>
            </a:r>
            <a:endParaRPr lang="uk-UA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нопка дії: повернення 4">
            <a:hlinkClick r:id="" action="ppaction://hlinkshowjump?jump=lastslideviewed" highlightClick="1"/>
          </p:cNvPr>
          <p:cNvSpPr/>
          <p:nvPr/>
        </p:nvSpPr>
        <p:spPr>
          <a:xfrm>
            <a:off x="8572528" y="6357958"/>
            <a:ext cx="428628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nfsjY5X1M7xcos4soQDyfl74_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212850"/>
            <a:ext cx="5080000" cy="4432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нопка дії: повернення 4">
            <a:hlinkClick r:id="" action="ppaction://hlinkshowjump?jump=lastslideviewed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УСПІХІВ У СПІЛКУВАННІ!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ЕЕНКЕ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0875"/>
            <a:ext cx="5715000" cy="366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ВАЖЛИВІСТЬ СПІЛКУВАННЯ 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Розвиток </a:t>
            </a:r>
            <a:r>
              <a:rPr lang="uk-UA" dirty="0" smtClean="0"/>
              <a:t>людської особистості, процес її соціалізації </a:t>
            </a:r>
            <a:r>
              <a:rPr lang="uk-UA" dirty="0" smtClean="0"/>
              <a:t>відбувається шляхом спілкування. </a:t>
            </a:r>
            <a:r>
              <a:rPr lang="uk-UA" dirty="0" smtClean="0"/>
              <a:t>Саме через спілкування </a:t>
            </a:r>
            <a:r>
              <a:rPr lang="uk-UA" dirty="0" smtClean="0"/>
              <a:t>людина засвоює накопичений </a:t>
            </a:r>
            <a:r>
              <a:rPr lang="uk-UA" dirty="0" smtClean="0"/>
              <a:t>людством </a:t>
            </a:r>
            <a:r>
              <a:rPr lang="uk-UA" dirty="0" smtClean="0"/>
              <a:t>досвід</a:t>
            </a:r>
            <a:r>
              <a:rPr lang="uk-UA" dirty="0" smtClean="0"/>
              <a:t>, культуру. Процес соціалізації починається з перших хвилин життя. </a:t>
            </a:r>
            <a:r>
              <a:rPr lang="uk-UA" dirty="0" smtClean="0"/>
              <a:t>Відсутність спілкування неминуче </a:t>
            </a:r>
            <a:r>
              <a:rPr lang="uk-UA" dirty="0" smtClean="0"/>
              <a:t>веде до відставання у розвитку.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                                  </a:t>
            </a:r>
            <a:r>
              <a:rPr lang="uk-UA" sz="800" dirty="0" smtClean="0">
                <a:hlinkClick r:id="rId2" action="ppaction://hlinksldjump"/>
              </a:rPr>
              <a:t>малюнок</a:t>
            </a:r>
            <a:r>
              <a:rPr lang="uk-UA" sz="800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ВАЖЛИВІСТЬ СПІЛКУВАННЯ</a:t>
            </a:r>
            <a:br>
              <a:rPr lang="uk-UA" dirty="0" smtClean="0"/>
            </a:br>
            <a:r>
              <a:rPr lang="uk-UA" sz="1100" dirty="0" smtClean="0"/>
              <a:t>(дослід,узятий з книги </a:t>
            </a:r>
            <a:r>
              <a:rPr lang="uk-UA" sz="1100" dirty="0" err="1" smtClean="0"/>
              <a:t>“Революція</a:t>
            </a:r>
            <a:r>
              <a:rPr lang="uk-UA" sz="1100" dirty="0" smtClean="0"/>
              <a:t> </a:t>
            </a:r>
            <a:r>
              <a:rPr lang="uk-UA" sz="1100" dirty="0" err="1" smtClean="0"/>
              <a:t>мурах”</a:t>
            </a:r>
            <a:r>
              <a:rPr lang="uk-UA" sz="1100" dirty="0" smtClean="0"/>
              <a:t>  </a:t>
            </a:r>
            <a:r>
              <a:rPr lang="uk-UA" sz="1100" dirty="0" err="1" smtClean="0"/>
              <a:t>Бернар</a:t>
            </a:r>
            <a:r>
              <a:rPr lang="uk-UA" sz="1100" dirty="0" smtClean="0"/>
              <a:t> </a:t>
            </a:r>
            <a:r>
              <a:rPr lang="uk-UA" sz="1100" dirty="0" err="1" smtClean="0"/>
              <a:t>Вербер</a:t>
            </a:r>
            <a:r>
              <a:rPr lang="uk-UA" sz="1100" dirty="0" smtClean="0"/>
              <a:t>) 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 В ХІІІ столітті </a:t>
            </a:r>
            <a:r>
              <a:rPr lang="uk-UA" dirty="0" smtClean="0"/>
              <a:t>король </a:t>
            </a:r>
            <a:r>
              <a:rPr lang="uk-UA" dirty="0" smtClean="0"/>
              <a:t>Фрідріх ІІ </a:t>
            </a:r>
            <a:r>
              <a:rPr lang="uk-UA" dirty="0" smtClean="0"/>
              <a:t>вирішив провести експіремет з метою </a:t>
            </a:r>
            <a:r>
              <a:rPr lang="uk-UA" dirty="0" smtClean="0"/>
              <a:t>з'ясувати яка </a:t>
            </a:r>
            <a:r>
              <a:rPr lang="uk-UA" dirty="0" smtClean="0"/>
              <a:t>"природна" мова </a:t>
            </a:r>
            <a:r>
              <a:rPr lang="uk-UA" dirty="0" smtClean="0"/>
              <a:t>людини. Він </a:t>
            </a:r>
            <a:r>
              <a:rPr lang="uk-UA" dirty="0" smtClean="0"/>
              <a:t>помістив у ясла 6 немовлят і наказав годувальницям годувати їх, колисати, купати ... але не розмовляти з ними. Так </a:t>
            </a:r>
            <a:r>
              <a:rPr lang="uk-UA" dirty="0" smtClean="0"/>
              <a:t>Фрідріх ІІ </a:t>
            </a:r>
            <a:r>
              <a:rPr lang="uk-UA" dirty="0" smtClean="0"/>
              <a:t>сподівався з'ясувати, яку мову для спілкування ці немовлята оберуть самі "без стороннього впливу". Він вважав, що це буде грецький чи латина, єдині, на його погляд, чисті первинні </a:t>
            </a:r>
            <a:r>
              <a:rPr lang="uk-UA" dirty="0" smtClean="0"/>
              <a:t>мови. </a:t>
            </a:r>
            <a:r>
              <a:rPr lang="uk-UA" dirty="0" err="1" smtClean="0"/>
              <a:t>Експіремент</a:t>
            </a:r>
            <a:r>
              <a:rPr lang="uk-UA" dirty="0" smtClean="0"/>
              <a:t>, однак, не дав очікуваних </a:t>
            </a:r>
            <a:r>
              <a:rPr lang="uk-UA" dirty="0" smtClean="0"/>
              <a:t>результатів. Ні </a:t>
            </a:r>
            <a:r>
              <a:rPr lang="uk-UA" dirty="0" smtClean="0"/>
              <a:t>одна дитина не заговорила ні на якій мові, але всі 6 зачахли і врешті-решт померли. Дітям потрібне спілкування, щоб </a:t>
            </a:r>
            <a:r>
              <a:rPr lang="uk-UA" dirty="0" err="1" smtClean="0"/>
              <a:t>вижити.Молока</a:t>
            </a:r>
            <a:r>
              <a:rPr lang="uk-UA" dirty="0" smtClean="0"/>
              <a:t> і сну недостатньо. Спілкування-необхідний елемент життєдіяльності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                                                                               </a:t>
            </a:r>
            <a:r>
              <a:rPr lang="uk-UA" dirty="0" smtClean="0">
                <a:hlinkClick r:id="rId2" action="ppaction://hlinksldjump"/>
              </a:rPr>
              <a:t> </a:t>
            </a:r>
            <a:r>
              <a:rPr lang="uk-UA" sz="800" dirty="0" smtClean="0">
                <a:hlinkClick r:id="rId2" action="ppaction://hlinksldjump"/>
              </a:rPr>
              <a:t>малюнок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115196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ЗАСОБИ СПІЛКУВАННЯ: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2114551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Вербальне </a:t>
            </a:r>
            <a:r>
              <a:rPr lang="uk-UA" dirty="0" smtClean="0"/>
              <a:t>спілкування                                       (мова, значення </a:t>
            </a:r>
            <a:r>
              <a:rPr lang="uk-UA" dirty="0" smtClean="0"/>
              <a:t>і зміст </a:t>
            </a:r>
            <a:r>
              <a:rPr lang="uk-UA" dirty="0" smtClean="0"/>
              <a:t>слів)</a:t>
            </a:r>
          </a:p>
          <a:p>
            <a:r>
              <a:rPr lang="ru-RU" dirty="0" smtClean="0"/>
              <a:t>Невербальне </a:t>
            </a:r>
            <a:r>
              <a:rPr lang="ru-RU" dirty="0" err="1" smtClean="0"/>
              <a:t>спілкування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(міміка, </a:t>
            </a:r>
            <a:r>
              <a:rPr lang="ru-RU" dirty="0" err="1" smtClean="0"/>
              <a:t>пантоміміка</a:t>
            </a:r>
            <a:r>
              <a:rPr lang="ru-RU" dirty="0" smtClean="0"/>
              <a:t>, </a:t>
            </a:r>
            <a:r>
              <a:rPr lang="ru-RU" dirty="0" err="1" smtClean="0"/>
              <a:t>жестикуляція</a:t>
            </a:r>
            <a:r>
              <a:rPr lang="ru-RU" dirty="0" smtClean="0"/>
              <a:t>, </a:t>
            </a:r>
            <a:r>
              <a:rPr lang="ru-RU" dirty="0" err="1" smtClean="0"/>
              <a:t>візуальний</a:t>
            </a:r>
            <a:r>
              <a:rPr lang="ru-RU" dirty="0" smtClean="0"/>
              <a:t> контакт)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249055045_i31paradoxtelof03_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571876"/>
            <a:ext cx="4643438" cy="328612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235745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Американські </a:t>
            </a:r>
            <a:r>
              <a:rPr lang="uk-UA" dirty="0" smtClean="0"/>
              <a:t>психологи підрахували, </a:t>
            </a:r>
            <a:r>
              <a:rPr lang="uk-UA" dirty="0" smtClean="0"/>
              <a:t>що вербальна</a:t>
            </a:r>
            <a:r>
              <a:rPr lang="uk-UA" dirty="0" smtClean="0"/>
              <a:t>, словесна інформація в спілкуванні становить близько 1 / 6, а мова поз, інтонацій, дихання і ритму - несловесна інформація - 5 / 6.</a:t>
            </a:r>
            <a:endParaRPr lang="ru-RU" dirty="0"/>
          </a:p>
        </p:txBody>
      </p:sp>
      <p:pic>
        <p:nvPicPr>
          <p:cNvPr id="4" name="Рисунок 3" descr="Obschenie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4214818"/>
            <a:ext cx="4210050" cy="192882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СПІЛКУВАННЬ: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5114948"/>
          </a:xfrm>
        </p:spPr>
        <p:txBody>
          <a:bodyPr/>
          <a:lstStyle/>
          <a:p>
            <a:r>
              <a:rPr lang="uk-UA" dirty="0" smtClean="0"/>
              <a:t>Очне (спілкування вживу)</a:t>
            </a:r>
          </a:p>
          <a:p>
            <a:r>
              <a:rPr lang="uk-UA" dirty="0" smtClean="0"/>
              <a:t>Заочне (</a:t>
            </a:r>
            <a:r>
              <a:rPr lang="uk-UA" dirty="0" err="1" smtClean="0"/>
              <a:t>інтернет</a:t>
            </a:r>
            <a:r>
              <a:rPr lang="uk-UA" dirty="0" smtClean="0"/>
              <a:t> спілкування,</a:t>
            </a:r>
            <a:r>
              <a:rPr lang="uk-UA" dirty="0" err="1" smtClean="0"/>
              <a:t>смс-</a:t>
            </a:r>
            <a:r>
              <a:rPr lang="uk-UA" dirty="0" smtClean="0"/>
              <a:t> листування,спілкування по </a:t>
            </a:r>
            <a:r>
              <a:rPr lang="uk-UA" dirty="0" err="1" smtClean="0"/>
              <a:t>скайпу</a:t>
            </a:r>
            <a:r>
              <a:rPr lang="uk-UA" dirty="0" smtClean="0"/>
              <a:t>,телефонні розмови тощо )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                                                                       </a:t>
            </a:r>
            <a:r>
              <a:rPr lang="uk-UA" sz="800" dirty="0" smtClean="0">
                <a:hlinkClick r:id="rId2" action="ppaction://hlinksldjump"/>
              </a:rPr>
              <a:t>малюнок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МІНУСИ ІНТЕРЕНЕТ СПІЛКУВАННЯ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472518" cy="5257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/>
              <a:t>    </a:t>
            </a:r>
            <a:r>
              <a:rPr lang="ru-RU" sz="2200" dirty="0" err="1" smtClean="0"/>
              <a:t>Нажаль</a:t>
            </a:r>
            <a:r>
              <a:rPr lang="ru-RU" sz="2200" dirty="0" smtClean="0"/>
              <a:t>, в наш час </a:t>
            </a:r>
            <a:r>
              <a:rPr lang="ru-RU" sz="2200" dirty="0" err="1" smtClean="0"/>
              <a:t>багато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віддають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перевагу</a:t>
            </a:r>
            <a:r>
              <a:rPr lang="ru-RU" sz="2200" dirty="0" smtClean="0"/>
              <a:t> </a:t>
            </a:r>
            <a:r>
              <a:rPr lang="ru-RU" sz="2200" dirty="0" smtClean="0"/>
              <a:t>заочному </a:t>
            </a:r>
            <a:r>
              <a:rPr lang="ru-RU" sz="2200" dirty="0" err="1" smtClean="0"/>
              <a:t>спілкуванню</a:t>
            </a:r>
            <a:r>
              <a:rPr lang="ru-RU" sz="2200" dirty="0" smtClean="0"/>
              <a:t>, </a:t>
            </a:r>
            <a:r>
              <a:rPr lang="ru-RU" sz="2200" dirty="0" err="1" smtClean="0"/>
              <a:t>ніж</a:t>
            </a:r>
            <a:r>
              <a:rPr lang="ru-RU" sz="2200" dirty="0" smtClean="0"/>
              <a:t> </a:t>
            </a:r>
            <a:r>
              <a:rPr lang="ru-RU" sz="2200" dirty="0" err="1" smtClean="0"/>
              <a:t>вживу.Ось</a:t>
            </a:r>
            <a:r>
              <a:rPr lang="ru-RU" sz="2200" dirty="0" smtClean="0"/>
              <a:t> короткий </a:t>
            </a:r>
            <a:r>
              <a:rPr lang="ru-RU" sz="2200" dirty="0" err="1" smtClean="0"/>
              <a:t>перелік</a:t>
            </a:r>
            <a:r>
              <a:rPr lang="ru-RU" sz="2200" dirty="0" smtClean="0"/>
              <a:t> </a:t>
            </a:r>
            <a:r>
              <a:rPr lang="ru-RU" sz="2200" dirty="0" err="1" smtClean="0"/>
              <a:t>недоліків</a:t>
            </a:r>
            <a:r>
              <a:rPr lang="ru-RU" sz="2200" dirty="0" smtClean="0"/>
              <a:t> :</a:t>
            </a:r>
            <a:r>
              <a:rPr lang="uk-UA" sz="2200" dirty="0" smtClean="0"/>
              <a:t> </a:t>
            </a:r>
            <a:r>
              <a:rPr lang="uk-UA" sz="2200" dirty="0" smtClean="0"/>
              <a:t>численні короткі і порожні віртуальні відносини, страх створювати відносини реальні, бажання притупити почуття самотності новими і новими віртуальними романами, захопившись ілюзією, </a:t>
            </a:r>
            <a:r>
              <a:rPr lang="uk-UA" sz="2200" dirty="0" smtClean="0"/>
              <a:t>палаючи </a:t>
            </a:r>
            <a:r>
              <a:rPr lang="uk-UA" sz="2200" dirty="0" smtClean="0"/>
              <a:t>бажанням підтримувати її як можна довше, люди відрізають для себе можливість створення реальних, справжніх відносин </a:t>
            </a:r>
            <a:r>
              <a:rPr lang="uk-UA" sz="2200" dirty="0" smtClean="0"/>
              <a:t>або переривають </a:t>
            </a:r>
            <a:r>
              <a:rPr lang="uk-UA" sz="2200" dirty="0" smtClean="0"/>
              <a:t>вже існуючі</a:t>
            </a:r>
            <a:r>
              <a:rPr lang="uk-UA" sz="3000" dirty="0" smtClean="0"/>
              <a:t>.</a:t>
            </a:r>
          </a:p>
          <a:p>
            <a:pPr>
              <a:buNone/>
            </a:pPr>
            <a:endParaRPr lang="uk-UA" sz="3000" dirty="0" smtClean="0"/>
          </a:p>
          <a:p>
            <a:pPr>
              <a:buNone/>
            </a:pPr>
            <a:endParaRPr lang="uk-UA" sz="3000" dirty="0" smtClean="0"/>
          </a:p>
          <a:p>
            <a:pPr>
              <a:buNone/>
            </a:pPr>
            <a:endParaRPr lang="uk-UA" sz="3000" dirty="0" smtClean="0"/>
          </a:p>
          <a:p>
            <a:pPr>
              <a:buNone/>
            </a:pPr>
            <a:r>
              <a:rPr lang="uk-UA" sz="3000" dirty="0" smtClean="0"/>
              <a:t>                                                                                  </a:t>
            </a:r>
            <a:r>
              <a:rPr lang="uk-UA" sz="3000" dirty="0" smtClean="0">
                <a:hlinkClick r:id="rId2" action="ppaction://hlinksldjump"/>
              </a:rPr>
              <a:t> </a:t>
            </a:r>
            <a:r>
              <a:rPr lang="uk-UA" sz="800" dirty="0" smtClean="0">
                <a:hlinkClick r:id="rId2" action="ppaction://hlinksldjump"/>
              </a:rPr>
              <a:t>малюнок</a:t>
            </a:r>
            <a:endParaRPr lang="ru-RU" sz="3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12 </a:t>
            </a:r>
            <a:r>
              <a:rPr lang="ru-RU" sz="2800" dirty="0" err="1" smtClean="0"/>
              <a:t>основних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рекомендацій</a:t>
            </a:r>
            <a:r>
              <a:rPr lang="ru-RU" sz="2800" dirty="0" smtClean="0"/>
              <a:t> «Як </a:t>
            </a:r>
            <a:r>
              <a:rPr lang="ru-RU" sz="2800" dirty="0" err="1" smtClean="0"/>
              <a:t>навчитися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спілкуватися</a:t>
            </a:r>
            <a:r>
              <a:rPr lang="ru-RU" sz="2800" dirty="0" smtClean="0"/>
              <a:t> правильно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розташувати</a:t>
            </a:r>
            <a:r>
              <a:rPr lang="ru-RU" sz="2800" dirty="0" smtClean="0"/>
              <a:t> до себе </a:t>
            </a:r>
            <a:r>
              <a:rPr lang="ru-RU" sz="2800" dirty="0" err="1" smtClean="0"/>
              <a:t>співрозмовника</a:t>
            </a:r>
            <a:r>
              <a:rPr lang="ru-RU" sz="2800" dirty="0" smtClean="0"/>
              <a:t>» </a:t>
            </a:r>
            <a:r>
              <a:rPr lang="ru-RU" sz="2800" dirty="0" smtClean="0"/>
              <a:t>(Дейл </a:t>
            </a:r>
            <a:r>
              <a:rPr lang="ru-RU" sz="2800" dirty="0" err="1" smtClean="0"/>
              <a:t>Карнегі</a:t>
            </a:r>
            <a:r>
              <a:rPr lang="ru-RU" sz="2800" dirty="0" smtClean="0"/>
              <a:t>):</a:t>
            </a:r>
            <a:endParaRPr lang="ru-RU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      Порада </a:t>
            </a:r>
            <a:r>
              <a:rPr lang="uk-UA" dirty="0" smtClean="0"/>
              <a:t>1: "Не критикуйте співрозмовника".</a:t>
            </a:r>
            <a:br>
              <a:rPr lang="uk-UA" dirty="0" smtClean="0"/>
            </a:br>
            <a:r>
              <a:rPr lang="uk-UA" dirty="0" smtClean="0"/>
              <a:t>Порада 2: "Примусьте вашого співрозмовника пристрасно чогось побажати. Той, хто зможе це зробити, завоює весь світ".</a:t>
            </a:r>
            <a:br>
              <a:rPr lang="uk-UA" dirty="0" smtClean="0"/>
            </a:br>
            <a:r>
              <a:rPr lang="uk-UA" dirty="0" smtClean="0"/>
              <a:t>Порада </a:t>
            </a:r>
            <a:r>
              <a:rPr lang="uk-UA" dirty="0" smtClean="0"/>
              <a:t>3: "Щиро цікавтеся іншими людьми".</a:t>
            </a:r>
            <a:br>
              <a:rPr lang="uk-UA" dirty="0" smtClean="0"/>
            </a:br>
            <a:r>
              <a:rPr lang="uk-UA" dirty="0" smtClean="0"/>
              <a:t>Порада </a:t>
            </a:r>
            <a:r>
              <a:rPr lang="uk-UA" dirty="0" smtClean="0"/>
              <a:t>4: "Посміхайтеся".</a:t>
            </a:r>
            <a:br>
              <a:rPr lang="uk-UA" dirty="0" smtClean="0"/>
            </a:br>
            <a:r>
              <a:rPr lang="uk-UA" dirty="0" smtClean="0"/>
              <a:t>Порада </a:t>
            </a:r>
            <a:r>
              <a:rPr lang="uk-UA" dirty="0" smtClean="0"/>
              <a:t>5: "Пам'ятайте, що ім'я людини - це самий солодкий і важливий для нього звук на будь-якій мові".</a:t>
            </a:r>
            <a:br>
              <a:rPr lang="uk-UA" dirty="0" smtClean="0"/>
            </a:br>
            <a:r>
              <a:rPr lang="uk-UA" dirty="0" smtClean="0"/>
              <a:t>Порада 6</a:t>
            </a:r>
            <a:r>
              <a:rPr lang="uk-UA" dirty="0" smtClean="0"/>
              <a:t>: "Будьте гарним слухачем".</a:t>
            </a:r>
            <a:br>
              <a:rPr lang="uk-UA" dirty="0" smtClean="0"/>
            </a:br>
            <a:r>
              <a:rPr lang="uk-UA" dirty="0" smtClean="0"/>
              <a:t>Порада </a:t>
            </a:r>
            <a:r>
              <a:rPr lang="uk-UA" dirty="0" smtClean="0"/>
              <a:t>7: "Говоріть про те, що цікавить вашого співрозмовника".</a:t>
            </a:r>
            <a:br>
              <a:rPr lang="uk-UA" dirty="0" smtClean="0"/>
            </a:br>
            <a:r>
              <a:rPr lang="uk-UA" dirty="0" smtClean="0"/>
              <a:t>Порада </a:t>
            </a:r>
            <a:r>
              <a:rPr lang="uk-UA" dirty="0" smtClean="0"/>
              <a:t>8: "Навіюйте людині свідомість його значущості і робіть це щиро".</a:t>
            </a:r>
            <a:br>
              <a:rPr lang="uk-UA" dirty="0" smtClean="0"/>
            </a:br>
            <a:r>
              <a:rPr lang="uk-UA" dirty="0" smtClean="0"/>
              <a:t>Порада </a:t>
            </a:r>
            <a:r>
              <a:rPr lang="uk-UA" dirty="0" smtClean="0"/>
              <a:t>9: "Чесно і щиро висловлюйте схвалення, будьте щиросерді у своїй оцінці і щедрі на похвалу".</a:t>
            </a:r>
            <a:br>
              <a:rPr lang="uk-UA" dirty="0" smtClean="0"/>
            </a:br>
            <a:r>
              <a:rPr lang="uk-UA" dirty="0" smtClean="0"/>
              <a:t>Порада </a:t>
            </a:r>
            <a:r>
              <a:rPr lang="uk-UA" dirty="0" smtClean="0"/>
              <a:t>10: "Дотримуйтеся доброзичливого тону".</a:t>
            </a:r>
            <a:br>
              <a:rPr lang="uk-UA" dirty="0" smtClean="0"/>
            </a:br>
            <a:r>
              <a:rPr lang="uk-UA" dirty="0" smtClean="0"/>
              <a:t>Порада </a:t>
            </a:r>
            <a:r>
              <a:rPr lang="uk-UA" dirty="0" smtClean="0"/>
              <a:t>11: "Виявляйте повагу до думки співрозмовника".</a:t>
            </a:r>
            <a:br>
              <a:rPr lang="uk-UA" dirty="0" smtClean="0"/>
            </a:br>
            <a:r>
              <a:rPr lang="uk-UA" dirty="0" smtClean="0"/>
              <a:t>Порада </a:t>
            </a:r>
            <a:r>
              <a:rPr lang="uk-UA" dirty="0" smtClean="0"/>
              <a:t>12: "Вказуйте на помилки інших не прямо, а опосередковано</a:t>
            </a:r>
            <a:r>
              <a:rPr lang="uk-UA" dirty="0" smtClean="0"/>
              <a:t>".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                                                                                                                                </a:t>
            </a:r>
            <a:r>
              <a:rPr lang="uk-UA" dirty="0" smtClean="0">
                <a:hlinkClick r:id="rId3" action="ppaction://hlinksldjump"/>
              </a:rPr>
              <a:t> </a:t>
            </a:r>
            <a:r>
              <a:rPr lang="uk-UA" sz="800" dirty="0" smtClean="0">
                <a:hlinkClick r:id="rId3" action="ppaction://hlinksldjump"/>
              </a:rPr>
              <a:t>малюнок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20798897_pe-127-0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1935" y="0"/>
            <a:ext cx="4720130" cy="6858000"/>
          </a:xfrm>
          <a:prstGeom prst="rect">
            <a:avLst/>
          </a:prstGeom>
        </p:spPr>
      </p:pic>
      <p:sp>
        <p:nvSpPr>
          <p:cNvPr id="6" name="Кнопка дії: повернення 5">
            <a:hlinkClick r:id="" action="ppaction://hlinkshowjump?jump=lastslideviewed" highlightClick="1"/>
          </p:cNvPr>
          <p:cNvSpPr/>
          <p:nvPr/>
        </p:nvSpPr>
        <p:spPr>
          <a:xfrm>
            <a:off x="8215338" y="6357958"/>
            <a:ext cx="928662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438</Words>
  <PresentationFormat>Екран (4:3)</PresentationFormat>
  <Paragraphs>41</Paragraphs>
  <Slides>18</Slides>
  <Notes>1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Тема Office</vt:lpstr>
      <vt:lpstr>СПІЛКУВАННЯ</vt:lpstr>
      <vt:lpstr>ВАЖЛИВІСТЬ СПІЛКУВАННЯ </vt:lpstr>
      <vt:lpstr>ВАЖЛИВІСТЬ СПІЛКУВАННЯ (дослід,узятий з книги “Революція мурах”  Бернар Вербер) </vt:lpstr>
      <vt:lpstr>ЗАСОБИ СПІЛКУВАННЯ:</vt:lpstr>
      <vt:lpstr>Слайд 5</vt:lpstr>
      <vt:lpstr>ВИДИ СПІЛКУВАННЬ:</vt:lpstr>
      <vt:lpstr>МІНУСИ ІНТЕРЕНЕТ СПІЛКУВАННЯ</vt:lpstr>
      <vt:lpstr>12 основних рекомендацій «Як навчитися спілкуватися правильно і розташувати до себе співрозмовника» (Дейл Карнегі):</vt:lpstr>
      <vt:lpstr>Слайд 9</vt:lpstr>
      <vt:lpstr>Слайд 10</vt:lpstr>
      <vt:lpstr>Слайд 11</vt:lpstr>
      <vt:lpstr>Слайд 12</vt:lpstr>
      <vt:lpstr>Слайд 13</vt:lpstr>
      <vt:lpstr>КОМУНІКАБЕЛЬНІСТЬ – ЦЕ ТАЛАНТ ЩИРОСТІ СПІЛКУВАННЯ</vt:lpstr>
      <vt:lpstr>ЯК ДОСЯГТИ КОМУНІКАБЕЛЬНОСТІ:</vt:lpstr>
      <vt:lpstr>Слайд 16</vt:lpstr>
      <vt:lpstr>Слайд 17</vt:lpstr>
      <vt:lpstr>УСПІХІВ У СПІЛКУВАННІ!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25</cp:revision>
  <dcterms:modified xsi:type="dcterms:W3CDTF">2010-10-10T17:09:50Z</dcterms:modified>
</cp:coreProperties>
</file>